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1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35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2"/>
  </p:notesMasterIdLst>
  <p:handoutMasterIdLst>
    <p:handoutMasterId r:id="rId73"/>
  </p:handoutMasterIdLst>
  <p:sldIdLst>
    <p:sldId id="321" r:id="rId2"/>
    <p:sldId id="669" r:id="rId3"/>
    <p:sldId id="725" r:id="rId4"/>
    <p:sldId id="726" r:id="rId5"/>
    <p:sldId id="786" r:id="rId6"/>
    <p:sldId id="740" r:id="rId7"/>
    <p:sldId id="710" r:id="rId8"/>
    <p:sldId id="711" r:id="rId9"/>
    <p:sldId id="633" r:id="rId10"/>
    <p:sldId id="428" r:id="rId11"/>
    <p:sldId id="675" r:id="rId12"/>
    <p:sldId id="803" r:id="rId13"/>
    <p:sldId id="782" r:id="rId14"/>
    <p:sldId id="739" r:id="rId15"/>
    <p:sldId id="766" r:id="rId16"/>
    <p:sldId id="789" r:id="rId17"/>
    <p:sldId id="794" r:id="rId18"/>
    <p:sldId id="767" r:id="rId19"/>
    <p:sldId id="768" r:id="rId20"/>
    <p:sldId id="648" r:id="rId21"/>
    <p:sldId id="772" r:id="rId22"/>
    <p:sldId id="790" r:id="rId23"/>
    <p:sldId id="791" r:id="rId24"/>
    <p:sldId id="792" r:id="rId25"/>
    <p:sldId id="793" r:id="rId26"/>
    <p:sldId id="774" r:id="rId27"/>
    <p:sldId id="706" r:id="rId28"/>
    <p:sldId id="773" r:id="rId29"/>
    <p:sldId id="775" r:id="rId30"/>
    <p:sldId id="784" r:id="rId31"/>
    <p:sldId id="776" r:id="rId32"/>
    <p:sldId id="796" r:id="rId33"/>
    <p:sldId id="797" r:id="rId34"/>
    <p:sldId id="813" r:id="rId35"/>
    <p:sldId id="814" r:id="rId36"/>
    <p:sldId id="815" r:id="rId37"/>
    <p:sldId id="798" r:id="rId38"/>
    <p:sldId id="676" r:id="rId39"/>
    <p:sldId id="677" r:id="rId40"/>
    <p:sldId id="647" r:id="rId41"/>
    <p:sldId id="661" r:id="rId42"/>
    <p:sldId id="650" r:id="rId43"/>
    <p:sldId id="652" r:id="rId44"/>
    <p:sldId id="787" r:id="rId45"/>
    <p:sldId id="788" r:id="rId46"/>
    <p:sldId id="651" r:id="rId47"/>
    <p:sldId id="653" r:id="rId48"/>
    <p:sldId id="804" r:id="rId49"/>
    <p:sldId id="654" r:id="rId50"/>
    <p:sldId id="655" r:id="rId51"/>
    <p:sldId id="656" r:id="rId52"/>
    <p:sldId id="657" r:id="rId53"/>
    <p:sldId id="662" r:id="rId54"/>
    <p:sldId id="658" r:id="rId55"/>
    <p:sldId id="745" r:id="rId56"/>
    <p:sldId id="741" r:id="rId57"/>
    <p:sldId id="742" r:id="rId58"/>
    <p:sldId id="743" r:id="rId59"/>
    <p:sldId id="744" r:id="rId60"/>
    <p:sldId id="746" r:id="rId61"/>
    <p:sldId id="805" r:id="rId62"/>
    <p:sldId id="806" r:id="rId63"/>
    <p:sldId id="807" r:id="rId64"/>
    <p:sldId id="808" r:id="rId65"/>
    <p:sldId id="809" r:id="rId66"/>
    <p:sldId id="810" r:id="rId67"/>
    <p:sldId id="811" r:id="rId68"/>
    <p:sldId id="812" r:id="rId69"/>
    <p:sldId id="761" r:id="rId70"/>
    <p:sldId id="762" r:id="rId71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26"/>
            <p14:sldId id="786"/>
            <p14:sldId id="740"/>
            <p14:sldId id="710"/>
            <p14:sldId id="711"/>
            <p14:sldId id="633"/>
            <p14:sldId id="428"/>
            <p14:sldId id="675"/>
            <p14:sldId id="803"/>
            <p14:sldId id="782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813"/>
            <p14:sldId id="814"/>
            <p14:sldId id="815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46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5896" autoAdjust="0"/>
  </p:normalViewPr>
  <p:slideViewPr>
    <p:cSldViewPr>
      <p:cViewPr varScale="1">
        <p:scale>
          <a:sx n="46" d="100"/>
          <a:sy n="46" d="100"/>
        </p:scale>
        <p:origin x="80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2025/6/15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2025/6/15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3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105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22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01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831939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0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58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4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2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2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351244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53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6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4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3" r:id="rId17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:a16="http://schemas.microsoft.com/office/drawing/2014/main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VIP</a:t>
              </a:r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正式课</a:t>
              </a:r>
            </a:p>
          </p:txBody>
        </p:sp>
        <p:sp>
          <p:nvSpPr>
            <p:cNvPr id="17" name="TextBox 53">
              <a:extLst>
                <a:ext uri="{FF2B5EF4-FFF2-40B4-BE49-F238E27FC236}">
                  <a16:creationId xmlns:a16="http://schemas.microsoft.com/office/drawing/2014/main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:a16="http://schemas.microsoft.com/office/drawing/2014/main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你为什么学习音视频学不好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F9D7028-D0A1-4512-A862-597CDC3CC558}"/>
              </a:ext>
            </a:extLst>
          </p:cNvPr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音视频的博客，内容很多，所有的内容会告诉你使用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学完后发现并没有完整形成自己的技术体系。音视频开发的核心在于音视频。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对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</a:p>
        </p:txBody>
      </p:sp>
    </p:spTree>
    <p:extLst>
      <p:ext uri="{BB962C8B-B14F-4D97-AF65-F5344CB8AC3E}">
        <p14:creationId xmlns:p14="http://schemas.microsoft.com/office/powerpoint/2010/main" val="20462559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charset="-122"/>
                <a:ea typeface="思源黑体 CN Bold" panose="020B0800000000000000" charset="-122"/>
              </a:rPr>
              <a:t>今晚开启你的瓶颈</a:t>
            </a:r>
            <a:endParaRPr lang="en-US" altLang="zh-CN" sz="60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  <p:extLst>
      <p:ext uri="{BB962C8B-B14F-4D97-AF65-F5344CB8AC3E}">
        <p14:creationId xmlns:p14="http://schemas.microsoft.com/office/powerpoint/2010/main" val="35188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什么是音视频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H264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定义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是专门去除这些冗余的算法，我们把这种算法称为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H264</a:t>
              </a:r>
              <a:r>
                <a:rPr lang="zh-CN" altLang="en-US" sz="3200" dirty="0"/>
                <a:t>是新一代的编码标准，以高压缩高质量和支持多种网络的流媒体传输著称</a:t>
              </a:r>
              <a:endParaRPr lang="en-US" altLang="zh-CN" sz="3200" dirty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/>
                <a:t>像大多数看到的视频，如苍老师的电影，如</a:t>
              </a:r>
              <a:r>
                <a:rPr lang="en-US" altLang="zh-CN" sz="3200" dirty="0" err="1"/>
                <a:t>rmvb</a:t>
              </a:r>
              <a:r>
                <a:rPr lang="en-US" altLang="zh-CN" sz="3200" dirty="0"/>
                <a:t>   </a:t>
              </a:r>
              <a:r>
                <a:rPr lang="en-US" altLang="zh-CN" sz="3200" dirty="0" err="1"/>
                <a:t>avi</a:t>
              </a:r>
              <a:r>
                <a:rPr lang="zh-CN" altLang="en-US" sz="3200" dirty="0"/>
                <a:t>   </a:t>
              </a:r>
              <a:r>
                <a:rPr lang="en-US" altLang="zh-CN" sz="3200" dirty="0"/>
                <a:t>mp4   </a:t>
              </a:r>
              <a:r>
                <a:rPr lang="en-US" altLang="zh-CN" sz="3200" dirty="0" err="1"/>
                <a:t>flv</a:t>
              </a:r>
              <a:r>
                <a:rPr lang="en-US" altLang="zh-CN" sz="3200" dirty="0"/>
                <a:t>   </a:t>
              </a:r>
              <a:r>
                <a:rPr lang="zh-CN" altLang="en-US" sz="3200" dirty="0"/>
                <a:t>大都是由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进行编码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当然也会有不同的 如 </a:t>
              </a:r>
              <a:r>
                <a:rPr lang="en-US" altLang="zh-CN" sz="3200" dirty="0"/>
                <a:t>mpeg4   vp9   </a:t>
              </a:r>
              <a:r>
                <a:rPr lang="zh-CN" altLang="en-US" sz="3200" dirty="0"/>
                <a:t>这样比较冷门的编码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无论是</a:t>
              </a:r>
              <a:r>
                <a:rPr lang="en-US" altLang="zh-CN" sz="3200" dirty="0"/>
                <a:t>h264  mpeg4  vp9 </a:t>
              </a:r>
              <a:r>
                <a:rPr lang="zh-CN" altLang="en-US" sz="3200" dirty="0"/>
                <a:t>都是基于宏块的方式进行编码，原理是一样的，只不过实现的</a:t>
              </a:r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不一致罢了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两大电信联盟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9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国际电信联盟</a:t>
              </a:r>
              <a:r>
                <a:rPr lang="en-US" altLang="zh-CN" sz="4400" dirty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国际标准化组织</a:t>
              </a:r>
              <a:r>
                <a:rPr lang="en-US" altLang="zh-CN" sz="4400" dirty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在江湖打了</a:t>
            </a:r>
            <a:r>
              <a:rPr lang="en-US" altLang="zh-CN" sz="6000" dirty="0"/>
              <a:t>10</a:t>
            </a:r>
            <a:r>
              <a:rPr lang="zh-CN" altLang="en-US" sz="6000" dirty="0"/>
              <a:t>年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H264       MPEG4 AVC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63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ITU-T </a:t>
            </a:r>
            <a:r>
              <a:rPr lang="zh-CN" altLang="en-US" dirty="0"/>
              <a:t>视频编码发展历程</a:t>
            </a:r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2B2103B-5C55-689B-A62A-D90AA0B23F44}"/>
              </a:ext>
            </a:extLst>
          </p:cNvPr>
          <p:cNvSpPr txBox="1"/>
          <p:nvPr/>
        </p:nvSpPr>
        <p:spPr>
          <a:xfrm>
            <a:off x="4814694" y="10766041"/>
            <a:ext cx="1071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，也叫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MPEG-4 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，或者</a:t>
            </a: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，这三者是等价的</a:t>
            </a:r>
          </a:p>
        </p:txBody>
      </p:sp>
    </p:spTree>
    <p:extLst>
      <p:ext uri="{BB962C8B-B14F-4D97-AF65-F5344CB8AC3E}">
        <p14:creationId xmlns:p14="http://schemas.microsoft.com/office/powerpoint/2010/main" val="2776449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其他参与者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6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3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H261</a:t>
            </a:r>
            <a:r>
              <a:rPr lang="zh-CN" altLang="en-US" sz="6000" dirty="0"/>
              <a:t>奠定的技术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254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  <p:extLst>
      <p:ext uri="{BB962C8B-B14F-4D97-AF65-F5344CB8AC3E}">
        <p14:creationId xmlns:p14="http://schemas.microsoft.com/office/powerpoint/2010/main" val="26142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>
                <a:solidFill>
                  <a:schemeClr val="tx1"/>
                </a:solidFill>
              </a:rPr>
              <a:t>30</a:t>
            </a:r>
            <a:r>
              <a:rPr lang="zh-CN" altLang="en-US" sz="2800" dirty="0">
                <a:solidFill>
                  <a:schemeClr val="tx1"/>
                </a:solidFill>
              </a:rPr>
              <a:t>公斤重，可见保存视频数据如此难。</a:t>
            </a: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>
                <a:solidFill>
                  <a:schemeClr val="tx1"/>
                </a:solidFill>
              </a:rPr>
              <a:t>一张</a:t>
            </a:r>
            <a:r>
              <a:rPr lang="en-US" altLang="zh-CN" sz="2800" dirty="0">
                <a:solidFill>
                  <a:schemeClr val="tx1"/>
                </a:solidFill>
              </a:rPr>
              <a:t>DVD</a:t>
            </a:r>
            <a:r>
              <a:rPr lang="zh-CN" altLang="en-US" sz="2800" dirty="0">
                <a:solidFill>
                  <a:schemeClr val="tx1"/>
                </a:solidFill>
              </a:rPr>
              <a:t>或者</a:t>
            </a:r>
            <a:r>
              <a:rPr lang="en-US" altLang="zh-CN" sz="2800" dirty="0">
                <a:solidFill>
                  <a:schemeClr val="tx1"/>
                </a:solidFill>
              </a:rPr>
              <a:t>1G</a:t>
            </a:r>
            <a:r>
              <a:rPr lang="zh-CN" altLang="en-US" sz="2800" dirty="0">
                <a:solidFill>
                  <a:schemeClr val="tx1"/>
                </a:solidFill>
              </a:rPr>
              <a:t>的磁盘只能存储几秒钟的未压缩数字视频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编码</a:t>
            </a:r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压缩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9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0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音视频组成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91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什么视频文件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/>
              <a:t>封装格式与编码格式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封装格式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</a:p>
        </p:txBody>
      </p:sp>
    </p:spTree>
    <p:extLst>
      <p:ext uri="{BB962C8B-B14F-4D97-AF65-F5344CB8AC3E}">
        <p14:creationId xmlns:p14="http://schemas.microsoft.com/office/powerpoint/2010/main" val="42170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如何解码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09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River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Android开发入门与实战第二版》作者之一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中南大学计算机信息专业毕业，前新浪架构师，58同城项目负责人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华中科技大学计算机相关专业硕士，腾讯架构师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/>
              <a:t>讲师介绍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845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</a:p>
        </p:txBody>
      </p:sp>
    </p:spTree>
    <p:extLst>
      <p:ext uri="{BB962C8B-B14F-4D97-AF65-F5344CB8AC3E}">
        <p14:creationId xmlns:p14="http://schemas.microsoft.com/office/powerpoint/2010/main" val="18513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81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音视频编码鼻祖</a:t>
            </a:r>
            <a:r>
              <a:rPr lang="en-US" altLang="zh-CN" sz="6000" dirty="0"/>
              <a:t>H261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16719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540" y="1778016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1" y="1784335"/>
            <a:ext cx="11157142" cy="68285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456217-C5AC-E2B0-C033-49082EB4620F}"/>
              </a:ext>
            </a:extLst>
          </p:cNvPr>
          <p:cNvSpPr txBox="1"/>
          <p:nvPr/>
        </p:nvSpPr>
        <p:spPr>
          <a:xfrm>
            <a:off x="4213040" y="9315175"/>
            <a:ext cx="14535000" cy="180280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视频编码器的主要作用，就是把摄像头捕捉的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数据编码成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至于为什么是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，因为是因为视频编码格式（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H.264/H.265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）依赖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，并且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数据量更小，能减少存储和带宽压力。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https://blog.csdn.net/liuzhuo13396/article/details/146586197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8353F3-BA4D-0AD3-C215-2A9C5F80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94" y="11107242"/>
            <a:ext cx="174402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A2BA7-B95D-A712-514F-B9AA93B6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B9D1B-B805-DA8A-E05B-1DD4544E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1F6A4D-62F7-3557-ACEA-03F8BAF13717}"/>
              </a:ext>
            </a:extLst>
          </p:cNvPr>
          <p:cNvSpPr txBox="1"/>
          <p:nvPr/>
        </p:nvSpPr>
        <p:spPr>
          <a:xfrm>
            <a:off x="674694" y="2160175"/>
            <a:ext cx="1120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我们可以把视频帧帧内编码的过程当作是一个屠宰场，一头牛是摄像头捕获的一帧，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我们给屠宰场输入很多很多的牛，最终我们将输出一箱一箱的牛排，也就是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07CCA0-604E-7541-BB2D-78B719E8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30" y="3074575"/>
            <a:ext cx="18900000" cy="63390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B815D3-1C59-6B2B-997C-0CB6FE9C3083}"/>
              </a:ext>
            </a:extLst>
          </p:cNvPr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600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50F4A-407F-AEEA-9092-455054AD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D63F-F237-E4D5-1C77-9F2EB0BA0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1D99B9-1F7C-A2FB-0D48-E0B0642A5CED}"/>
              </a:ext>
            </a:extLst>
          </p:cNvPr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66C5D9-837D-3313-C9BB-012643121035}"/>
              </a:ext>
            </a:extLst>
          </p:cNvPr>
          <p:cNvSpPr txBox="1"/>
          <p:nvPr/>
        </p:nvSpPr>
        <p:spPr>
          <a:xfrm>
            <a:off x="359694" y="2353027"/>
            <a:ext cx="22094694" cy="29479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一头牛首先传给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信源编码器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，信源编码器基于块结构编码，作用是根据算法将一帧图片打乱成很多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或者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8×8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的宏块，或者更小的子块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相当于将一头牛根据不同部位切成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骨，牛肋条，菲力牛排等等。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随后将这些宏块和子块传给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视频复合编码器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。那这些宏块该怎么保存呢？当然不是保存该宏块的每一个像素的信息，而是保存该宏块的亮度和色度预测信息，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比如该宏块上方和左方的所有像素，以及亮度和色度的预测模式（这个是帧内预测做的）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（我们可以将上面那段话理解成：视频符合编码器会记录块的宽，高；定义起始点和终止点，起始点颜色和终止点颜色以及起始点到终止点的颜色变化方程）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264C8-6120-A4DF-1152-7A674871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94" y="5300985"/>
            <a:ext cx="3028950" cy="1314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12477A-9597-2FBD-151B-737BC2F67E1B}"/>
              </a:ext>
            </a:extLst>
          </p:cNvPr>
          <p:cNvSpPr txBox="1"/>
          <p:nvPr/>
        </p:nvSpPr>
        <p:spPr>
          <a:xfrm>
            <a:off x="359694" y="6765267"/>
            <a:ext cx="22365000" cy="331490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比如上面这张红色的图片，假设这一张图就是一个块，我们会记录这张图片上方和左方所有的像素信息，然后还会记录这张图的亮度和色度的预测方向，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这样我们就能根据很少的信息推到出整张图片的像素，相当于记录每一个牛排的形状，类型，做法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接下来我们会把编码后的块传给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传输缓冲器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，对于第一帧（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IDR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帧，可以理解成大牛）而言，刚好可以凑一箱牛排，所以无需缓冲，会直接传给传输编码器，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而对于小牛（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帧）而言，一头牛凑不够一箱牛排，所以就需要在传输缓冲器中等待一会，直到下一个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帧来临，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此时缓冲区中的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帧会通过编码控制和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帧一起输出出来，凑够一箱牛排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9781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36B8-1ADC-5561-ADD9-F387789F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A07DC-2615-6486-1502-397AD268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CF45A2-140F-F1DC-84D4-CE74C6FBF688}"/>
              </a:ext>
            </a:extLst>
          </p:cNvPr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3347B0-FCA4-CA57-260D-AC70E0B8AAED}"/>
              </a:ext>
            </a:extLst>
          </p:cNvPr>
          <p:cNvSpPr txBox="1"/>
          <p:nvPr/>
        </p:nvSpPr>
        <p:spPr>
          <a:xfrm>
            <a:off x="449694" y="1994710"/>
            <a:ext cx="2236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问题一：如果一帧画面无法被完整的分为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的宏块该怎么办？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7E51A1-6A14-5A79-6CAB-5F3265B8D219}"/>
              </a:ext>
            </a:extLst>
          </p:cNvPr>
          <p:cNvSpPr txBox="1"/>
          <p:nvPr/>
        </p:nvSpPr>
        <p:spPr>
          <a:xfrm>
            <a:off x="854694" y="10154713"/>
            <a:ext cx="20205000" cy="186046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如图，我们可以发现：该视频的宽度是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368/16=23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386/16=24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，正好可以被分成这么多宏块，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如果我有个视频的宽度是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369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，高度是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387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该咋办呢？此时编码器便不会对多余部分进行编码，而是直接记录多余的像素信息到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以上我们就介绍了宏块的划分以及编码，我们把对于宏块的压缩成为帧内压缩。对于每一个宏块而言，我们原本需要记录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个像素，但通过帧内压缩，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我们可以只记录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15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个像素以及亮度和色度的预测模式，存储信息大大减少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当然啦，除了帧内压缩，还有帧间压缩，帧间压缩大致指的是：在第二帧的视频复合编码器中，寻找第二帧中的每一个宏块在第一帧中的位置，并记录其位置的差值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0B38DBE-3E1C-1558-50A1-8BC1EC06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94" y="2572768"/>
            <a:ext cx="11382375" cy="7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44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冯诺依曼计算机先河与</a:t>
            </a:r>
            <a:r>
              <a:rPr lang="en-US" altLang="zh-CN" dirty="0"/>
              <a:t>H621</a:t>
            </a:r>
            <a:r>
              <a:rPr lang="zh-CN" altLang="en-US" dirty="0"/>
              <a:t>编码先河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4" y="2070175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DSP</a:t>
            </a:r>
            <a:r>
              <a:rPr lang="zh-CN" altLang="en-US" dirty="0"/>
              <a:t>芯片主要做视频编解码器的工作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>
            <a:extLst>
              <a:ext uri="{FF2B5EF4-FFF2-40B4-BE49-F238E27FC236}">
                <a16:creationId xmlns:a16="http://schemas.microsoft.com/office/drawing/2014/main" id="{BF9D7028-D0A1-4512-A862-597CDC3CC558}"/>
              </a:ext>
            </a:extLst>
          </p:cNvPr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/>
              <a:t>DSP</a:t>
            </a:r>
            <a:r>
              <a:rPr lang="zh-CN" altLang="en-US" sz="3200" dirty="0"/>
              <a:t>芯片内部的视频编码器流程</a:t>
            </a:r>
            <a:r>
              <a:rPr lang="en-US" altLang="zh-CN" sz="3200" dirty="0"/>
              <a:t>: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视频编码流程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/>
              <a:t>报名咨询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694" y="3600175"/>
            <a:ext cx="5964996" cy="63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3866462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197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:a16="http://schemas.microsoft.com/office/drawing/2014/main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:a16="http://schemas.microsoft.com/office/drawing/2014/main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:a16="http://schemas.microsoft.com/office/drawing/2014/main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:a16="http://schemas.microsoft.com/office/drawing/2014/main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38354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帧如何编码</a:t>
            </a:r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/>
              <a:t>帧如何编码</a:t>
            </a: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人在动  背景没有动</a:t>
            </a: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42868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7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:a16="http://schemas.microsoft.com/office/drawing/2014/main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视频流</a:t>
            </a:r>
            <a:r>
              <a:rPr lang="en-US" altLang="zh-CN" sz="3200" dirty="0"/>
              <a:t>H264 H265</a:t>
            </a:r>
            <a:r>
              <a:rPr lang="zh-CN" altLang="en-US" sz="3200" dirty="0"/>
              <a:t>的组装原理切片</a:t>
            </a:r>
            <a:r>
              <a:rPr lang="en-US" altLang="zh-CN" sz="3200" dirty="0"/>
              <a:t>NAL</a:t>
            </a:r>
            <a:r>
              <a:rPr lang="zh-CN" altLang="en-US" sz="3200" dirty="0"/>
              <a:t>单元</a:t>
            </a: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深度详解</a:t>
            </a: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切片</a:t>
            </a:r>
            <a:r>
              <a:rPr lang="en-US" altLang="zh-CN" sz="3200" dirty="0"/>
              <a:t>slice</a:t>
            </a:r>
            <a:r>
              <a:rPr lang="zh-CN" altLang="en-US" sz="3200" dirty="0"/>
              <a:t>与宏块，运动矢量</a:t>
            </a: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/>
              <a:t>H264</a:t>
            </a:r>
            <a:r>
              <a:rPr lang="zh-CN" altLang="en-US" sz="3200" dirty="0"/>
              <a:t>与</a:t>
            </a:r>
            <a:r>
              <a:rPr lang="en-US" altLang="zh-CN" sz="3200" dirty="0"/>
              <a:t>H265</a:t>
            </a:r>
            <a:r>
              <a:rPr lang="zh-CN" altLang="en-US" sz="3200" dirty="0"/>
              <a:t>的区别与面试题</a:t>
            </a: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endParaRPr lang="en-US" altLang="zh-CN" sz="3024" b="1" dirty="0"/>
          </a:p>
          <a:p>
            <a:r>
              <a:rPr lang="zh-CN" altLang="en-US" sz="3024" b="1" dirty="0"/>
              <a:t>精彩内容 </a:t>
            </a:r>
            <a:r>
              <a:rPr lang="en-US" altLang="zh-CN" sz="3024" b="1" dirty="0"/>
              <a:t>20:05</a:t>
            </a:r>
            <a:r>
              <a:rPr lang="zh-CN" altLang="en-US" sz="3024" b="1" dirty="0"/>
              <a:t>准时直播分享干货</a:t>
            </a:r>
            <a:endParaRPr lang="zh-CN" altLang="en-US" sz="2646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163520" y="2592392"/>
            <a:ext cx="13608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H264 H265</a:t>
            </a:r>
            <a:r>
              <a:rPr lang="zh-CN" altLang="en-US" sz="6000" dirty="0"/>
              <a:t>码流深度分析</a:t>
            </a:r>
            <a:endParaRPr lang="en-US" altLang="zh-CN" sz="6000" dirty="0"/>
          </a:p>
          <a:p>
            <a:r>
              <a:rPr lang="zh-CN" altLang="en-US" sz="6000" dirty="0"/>
              <a:t>深挖视频底层原理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:a16="http://schemas.microsoft.com/office/drawing/2014/main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音视频编码中的</a:t>
            </a:r>
            <a:r>
              <a:rPr lang="en-US" altLang="zh-CN" sz="4800" dirty="0" err="1">
                <a:latin typeface="思源黑体 CN Bold" panose="020B0800000000000000" charset="-122"/>
                <a:ea typeface="思源黑体 CN Bold" panose="020B0800000000000000" charset="-122"/>
              </a:rPr>
              <a:t>sps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与</a:t>
            </a:r>
            <a:r>
              <a:rPr lang="en-US" altLang="zh-CN" sz="4800" dirty="0" err="1">
                <a:latin typeface="思源黑体 CN Bold" panose="020B0800000000000000" charset="-122"/>
                <a:ea typeface="思源黑体 CN Bold" panose="020B0800000000000000" charset="-122"/>
              </a:rPr>
              <a:t>pps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的设计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550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/>
              <a:t>YUV</a:t>
            </a:r>
            <a:r>
              <a:rPr lang="zh-CN" altLang="en-US" dirty="0"/>
              <a:t>而不是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:a16="http://schemas.microsoft.com/office/drawing/2014/main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:a16="http://schemas.microsoft.com/office/drawing/2014/main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:a16="http://schemas.microsoft.com/office/drawing/2014/main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:a16="http://schemas.microsoft.com/office/drawing/2014/main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:a16="http://schemas.microsoft.com/office/drawing/2014/main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:a16="http://schemas.microsoft.com/office/drawing/2014/main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:a16="http://schemas.microsoft.com/office/drawing/2014/main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:a16="http://schemas.microsoft.com/office/drawing/2014/main" id="{71FBCDB7-A784-49F6-982C-0E657C261630}"/>
              </a:ext>
            </a:extLst>
          </p:cNvPr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:a16="http://schemas.microsoft.com/office/drawing/2014/main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音视频应用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B1845E35-C357-4BA9-84E6-45B55275665A}"/>
              </a:ext>
            </a:extLst>
          </p:cNvPr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EC7E5998-4C23-47CE-8FF8-01E931F4A869}"/>
                </a:ext>
              </a:extLst>
            </p:cNvPr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:a16="http://schemas.microsoft.com/office/drawing/2014/main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:a16="http://schemas.microsoft.com/office/drawing/2014/main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:a16="http://schemas.microsoft.com/office/drawing/2014/main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:a16="http://schemas.microsoft.com/office/drawing/2014/main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:a16="http://schemas.microsoft.com/office/drawing/2014/main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直播（腾讯课堂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794F2E0C-1545-45C7-BDDC-08B2B73C56A0}"/>
                </a:ext>
              </a:extLst>
            </p:cNvPr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:a16="http://schemas.microsoft.com/office/drawing/2014/main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:a16="http://schemas.microsoft.com/office/drawing/2014/main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:a16="http://schemas.microsoft.com/office/drawing/2014/main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:a16="http://schemas.microsoft.com/office/drawing/2014/main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:a16="http://schemas.microsoft.com/office/drawing/2014/main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61BDEFEF-8C9B-40C6-A17E-9EADE48F06C1}"/>
                </a:ext>
              </a:extLst>
            </p:cNvPr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:a16="http://schemas.microsoft.com/office/drawing/2014/main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:a16="http://schemas.microsoft.com/office/drawing/2014/main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:a16="http://schemas.microsoft.com/office/drawing/2014/main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:a16="http://schemas.microsoft.com/office/drawing/2014/main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:a16="http://schemas.microsoft.com/office/drawing/2014/main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:a16="http://schemas.microsoft.com/office/drawing/2014/main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:a16="http://schemas.microsoft.com/office/drawing/2014/main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:a16="http://schemas.microsoft.com/office/drawing/2014/main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:a16="http://schemas.microsoft.com/office/drawing/2014/main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:a16="http://schemas.microsoft.com/office/drawing/2014/main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视频媒体平台（芒果</a:t>
                </a:r>
                <a:r>
                  <a:rPr lang="en-US" altLang="zh-CN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TV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1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1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399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399" dirty="0"/>
          </a:p>
        </p:txBody>
      </p:sp>
    </p:spTree>
    <p:extLst>
      <p:ext uri="{BB962C8B-B14F-4D97-AF65-F5344CB8AC3E}">
        <p14:creationId xmlns:p14="http://schemas.microsoft.com/office/powerpoint/2010/main" val="20972115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>
                <a:latin typeface="思源黑体 CN Bold" panose="020B0800000000000000" charset="-122"/>
                <a:ea typeface="思源黑体 CN Bold" panose="020B0800000000000000" charset="-122"/>
              </a:rPr>
              <a:t>MediaCodec</a:t>
            </a:r>
            <a:endParaRPr lang="en-US" altLang="zh-CN" sz="60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</a:p>
        </p:txBody>
      </p:sp>
    </p:spTree>
    <p:extLst>
      <p:ext uri="{BB962C8B-B14F-4D97-AF65-F5344CB8AC3E}">
        <p14:creationId xmlns:p14="http://schemas.microsoft.com/office/powerpoint/2010/main" val="1263956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/>
              <a:t>MediaCodec</a:t>
            </a:r>
            <a:r>
              <a:rPr lang="zh-CN" altLang="en-US" sz="8800" dirty="0"/>
              <a:t>通过访问底层的编解码器</a:t>
            </a:r>
            <a:endParaRPr lang="zh-CN" altLang="en-US" dirty="0"/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>
                <a:solidFill>
                  <a:srgbClr val="FF0000"/>
                </a:solidFill>
              </a:rPr>
              <a:t>Sdk</a:t>
            </a:r>
            <a:r>
              <a:rPr lang="zh-CN" altLang="en-US" sz="2400" dirty="0">
                <a:solidFill>
                  <a:srgbClr val="FF0000"/>
                </a:solidFill>
              </a:rPr>
              <a:t>层  </a:t>
            </a:r>
            <a:r>
              <a:rPr lang="en-US" altLang="zh-CN" sz="2400" dirty="0">
                <a:solidFill>
                  <a:srgbClr val="FF0000"/>
                </a:solidFill>
              </a:rPr>
              <a:t>Native</a:t>
            </a:r>
            <a:r>
              <a:rPr lang="zh-CN" altLang="en-US" sz="2400" dirty="0">
                <a:solidFill>
                  <a:srgbClr val="FF0000"/>
                </a:solidFill>
              </a:rPr>
              <a:t>层，还是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MediaCodec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提供的用于对音视频进行编解码的类，它通过访问底层的编解码器来实现音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视频的功能。是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基础框架的一部分</a:t>
              </a:r>
              <a:endParaRPr lang="en-US" altLang="zh-CN" sz="3200" dirty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的首个版本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/>
                <a:t>），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5.0, API21</a:t>
              </a:r>
              <a:r>
                <a:rPr lang="zh-CN" altLang="en-US" sz="3200" dirty="0"/>
                <a:t>，引入了“异步模式。</a:t>
              </a:r>
              <a:r>
                <a:rPr lang="en-US" altLang="zh-CN" sz="32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22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MediaCodec</a:t>
            </a:r>
            <a:r>
              <a:rPr lang="zh-CN" altLang="en-US" dirty="0"/>
              <a:t>硬解是用的</a:t>
            </a:r>
            <a:r>
              <a:rPr lang="en-US" altLang="zh-CN" dirty="0"/>
              <a:t>CPU</a:t>
            </a:r>
            <a:r>
              <a:rPr lang="zh-CN" altLang="en-US" dirty="0"/>
              <a:t>解码吗？</a:t>
            </a:r>
          </a:p>
        </p:txBody>
      </p:sp>
      <p:sp>
        <p:nvSpPr>
          <p:cNvPr id="5" name="矩形: 圆角 12">
            <a:extLst>
              <a:ext uri="{FF2B5EF4-FFF2-40B4-BE49-F238E27FC236}">
                <a16:creationId xmlns:a16="http://schemas.microsoft.com/office/drawing/2014/main" id="{BF9D7028-D0A1-4512-A862-597CDC3CC558}"/>
              </a:ext>
            </a:extLst>
          </p:cNvPr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移动端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芯片，不是</a:t>
            </a:r>
            <a:r>
              <a:rPr lang="en-US" altLang="zh-CN" sz="2800" dirty="0"/>
              <a:t>GPU</a:t>
            </a:r>
            <a:r>
              <a:rPr lang="zh-CN" altLang="en-US" sz="2800" dirty="0"/>
              <a:t>也不是</a:t>
            </a:r>
            <a:r>
              <a:rPr lang="en-US" altLang="zh-CN" sz="2800" dirty="0"/>
              <a:t>CPU </a:t>
            </a:r>
          </a:p>
          <a:p>
            <a:pPr marL="0" indent="0" algn="just">
              <a:buNone/>
            </a:pP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b="1" u="sng" dirty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指的是系统将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视频数据流转交</a:t>
            </a: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dirty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然后显示在屏幕上，这就是视频硬解码的过程。</a:t>
            </a:r>
            <a:endParaRPr lang="en-US" altLang="zh-CN" sz="2800" dirty="0"/>
          </a:p>
          <a:p>
            <a:pPr marL="0" indent="0" algn="just">
              <a:buNone/>
            </a:pP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足够强大，但智能手机所需要处理的任务也越来越多，如果将视频解码 编码加入到</a:t>
            </a:r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就是这样一款专用芯片。</a:t>
            </a: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/>
              <a:t>MediaPlayer</a:t>
            </a:r>
            <a:r>
              <a:rPr lang="zh-CN" altLang="en-US" sz="7200" dirty="0"/>
              <a:t>播放架构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=new </a:t>
            </a:r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mediaplayer.setDataSource</a:t>
            </a:r>
            <a:r>
              <a:rPr lang="en-US" altLang="zh-CN" dirty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课程演示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4988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音视频同步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1956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5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</a:t>
            </a:r>
            <a:r>
              <a:rPr lang="en-US" altLang="zh-CN" dirty="0"/>
              <a:t>(</a:t>
            </a:r>
            <a:r>
              <a:rPr lang="zh-CN" altLang="en-US" dirty="0"/>
              <a:t>就业前景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就业场景分布广。码牛学院有很多学员中就职于全国各大公司。从事音视频相关产品开发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为什么要学习音视频（竞争力）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1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2G  3G  4G  5G</a:t>
            </a:r>
            <a:r>
              <a:rPr lang="zh-CN" altLang="en-US" dirty="0"/>
              <a:t>的变革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2G</a:t>
              </a:r>
              <a:r>
                <a:rPr lang="zh-CN" altLang="en-US" sz="3600" dirty="0"/>
                <a:t>的时候我们只能打电话聊天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3G</a:t>
              </a:r>
              <a:r>
                <a:rPr lang="zh-CN" altLang="en-US" sz="3600" dirty="0"/>
                <a:t>到来 重塑人们沟通方式，诞生一系列巨头 腾讯  </a:t>
              </a:r>
              <a:r>
                <a:rPr lang="en-US" altLang="zh-CN" sz="3600" dirty="0" err="1"/>
                <a:t>facebook</a:t>
              </a:r>
              <a:r>
                <a:rPr lang="en-US" altLang="zh-CN" sz="3600" dirty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4G </a:t>
              </a:r>
              <a:r>
                <a:rPr lang="zh-CN" altLang="en-US" sz="3600" dirty="0"/>
                <a:t>进入短视频时代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/>
                <a:t>诞生抖音 字节跳动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>
            <a:spLocks/>
          </p:cNvSpPr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主要靠文字、靠图片、靠声音</a:t>
            </a:r>
            <a:endParaRPr lang="en-US" altLang="zh-CN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时代看视频，</a:t>
            </a:r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未来一定是音视频时代为主。</a:t>
            </a:r>
          </a:p>
        </p:txBody>
      </p:sp>
    </p:spTree>
    <p:extLst>
      <p:ext uri="{BB962C8B-B14F-4D97-AF65-F5344CB8AC3E}">
        <p14:creationId xmlns:p14="http://schemas.microsoft.com/office/powerpoint/2010/main" val="12915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9903</TotalTime>
  <Words>4421</Words>
  <Application>Microsoft Office PowerPoint</Application>
  <PresentationFormat>自定义</PresentationFormat>
  <Paragraphs>438</Paragraphs>
  <Slides>70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0" baseType="lpstr">
      <vt:lpstr>黑体</vt:lpstr>
      <vt:lpstr>思源黑体 CN Bold</vt:lpstr>
      <vt:lpstr>思源黑体 CN Medium</vt:lpstr>
      <vt:lpstr>思源黑体 CN Normal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为什么要学习音视频（竞争力）</vt:lpstr>
      <vt:lpstr>2G  3G  4G  5G的变革</vt:lpstr>
      <vt:lpstr>你为什么学习音视频学不好</vt:lpstr>
      <vt:lpstr>PowerPoint 演示文稿</vt:lpstr>
      <vt:lpstr>音视频面试的那些事</vt:lpstr>
      <vt:lpstr>什么是音视频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视频编码器（补充1）</vt:lpstr>
      <vt:lpstr>视频编码器（补充2）</vt:lpstr>
      <vt:lpstr>视频编码器（补充3）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PowerPoint 演示文稿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Pei Li</cp:lastModifiedBy>
  <cp:revision>1987</cp:revision>
  <dcterms:created xsi:type="dcterms:W3CDTF">2014-06-24T08:28:00Z</dcterms:created>
  <dcterms:modified xsi:type="dcterms:W3CDTF">2025-06-15T15:21:09Z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